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9"/>
  </p:notesMasterIdLst>
  <p:sldIdLst>
    <p:sldId id="269" r:id="rId3"/>
    <p:sldId id="268" r:id="rId4"/>
    <p:sldId id="271" r:id="rId5"/>
    <p:sldId id="272" r:id="rId6"/>
    <p:sldId id="273" r:id="rId7"/>
    <p:sldId id="274" r:id="rId8"/>
    <p:sldId id="276" r:id="rId9"/>
    <p:sldId id="277" r:id="rId10"/>
    <p:sldId id="278" r:id="rId11"/>
    <p:sldId id="280" r:id="rId12"/>
    <p:sldId id="281" r:id="rId13"/>
    <p:sldId id="282" r:id="rId14"/>
    <p:sldId id="296" r:id="rId15"/>
    <p:sldId id="298" r:id="rId16"/>
    <p:sldId id="283" r:id="rId17"/>
    <p:sldId id="286" r:id="rId18"/>
    <p:sldId id="290" r:id="rId19"/>
    <p:sldId id="291" r:id="rId20"/>
    <p:sldId id="294" r:id="rId21"/>
    <p:sldId id="292" r:id="rId22"/>
    <p:sldId id="293" r:id="rId23"/>
    <p:sldId id="287" r:id="rId24"/>
    <p:sldId id="288" r:id="rId25"/>
    <p:sldId id="289" r:id="rId26"/>
    <p:sldId id="295" r:id="rId27"/>
    <p:sldId id="270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059" autoAdjust="0"/>
    <p:restoredTop sz="91139" autoAdjust="0"/>
  </p:normalViewPr>
  <p:slideViewPr>
    <p:cSldViewPr>
      <p:cViewPr varScale="1">
        <p:scale>
          <a:sx n="56" d="100"/>
          <a:sy n="56" d="100"/>
        </p:scale>
        <p:origin x="-1036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CF847-84F0-4E6F-9A7C-1C77114CC139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C6586-3E39-4329-AA8F-827FE4CE2F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950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6586-3E39-4329-AA8F-827FE4CE2F7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275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6586-3E39-4329-AA8F-827FE4CE2F7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37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charset="0"/>
              </a:rPr>
              <a:pPr eaLnBrk="1" hangingPunct="1"/>
              <a:t>10</a:t>
            </a:fld>
            <a:endParaRPr lang="en-US" altLang="zh-CN" sz="1200" b="0" smtClean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609992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charset="0"/>
              </a:rPr>
              <a:pPr eaLnBrk="1" hangingPunct="1"/>
              <a:t>11</a:t>
            </a:fld>
            <a:endParaRPr lang="en-US" altLang="zh-CN" sz="1200" b="0" smtClean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645690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charset="0"/>
              </a:rPr>
              <a:pPr eaLnBrk="1" hangingPunct="1"/>
              <a:t>12</a:t>
            </a:fld>
            <a:endParaRPr lang="en-US" altLang="zh-CN" sz="1200" b="0" smtClean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02555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charset="0"/>
              </a:rPr>
              <a:pPr eaLnBrk="1" hangingPunct="1"/>
              <a:t>13</a:t>
            </a:fld>
            <a:endParaRPr lang="en-US" altLang="zh-CN" sz="1200" b="0" smtClean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29055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charset="0"/>
              </a:rPr>
              <a:pPr eaLnBrk="1" hangingPunct="1"/>
              <a:t>14</a:t>
            </a:fld>
            <a:endParaRPr lang="en-US" altLang="zh-CN" sz="1200" b="0" smtClean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38638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charset="0"/>
              </a:rPr>
              <a:pPr eaLnBrk="1" hangingPunct="1"/>
              <a:t>15</a:t>
            </a:fld>
            <a:endParaRPr lang="en-US" altLang="zh-CN" sz="1200" b="0" smtClean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383216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 b="1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charset="0"/>
              </a:rPr>
              <a:pPr eaLnBrk="1" hangingPunct="1"/>
              <a:t>16</a:t>
            </a:fld>
            <a:endParaRPr lang="en-US" altLang="zh-CN" sz="1200" b="0" smtClean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273624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zh-CN" altLang="en-US" dirty="0" smtClean="0"/>
              <a:t>王晶</a:t>
            </a:r>
            <a:r>
              <a:rPr lang="en-US" altLang="zh-CN" dirty="0" smtClean="0"/>
              <a:t>@</a:t>
            </a:r>
            <a:r>
              <a:rPr lang="zh-CN" altLang="en-US" dirty="0" smtClean="0"/>
              <a:t>北京师范大学</a:t>
            </a:r>
          </a:p>
        </p:txBody>
      </p:sp>
    </p:spTree>
    <p:extLst>
      <p:ext uri="{BB962C8B-B14F-4D97-AF65-F5344CB8AC3E}">
        <p14:creationId xmlns:p14="http://schemas.microsoft.com/office/powerpoint/2010/main" xmlns="" val="183819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50000" contrast="15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zh-CN" altLang="en-US" dirty="0" smtClean="0"/>
              <a:t>王晶</a:t>
            </a:r>
            <a:r>
              <a:rPr lang="en-US" altLang="zh-CN" dirty="0" smtClean="0"/>
              <a:t>@</a:t>
            </a:r>
            <a:r>
              <a:rPr lang="zh-CN" altLang="en-US" dirty="0" smtClean="0"/>
              <a:t>北京师范大学</a:t>
            </a:r>
          </a:p>
        </p:txBody>
      </p:sp>
    </p:spTree>
    <p:extLst>
      <p:ext uri="{BB962C8B-B14F-4D97-AF65-F5344CB8AC3E}">
        <p14:creationId xmlns:p14="http://schemas.microsoft.com/office/powerpoint/2010/main" xmlns="" val="1354727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zh-CN" altLang="en-US" dirty="0" smtClean="0"/>
              <a:t>王晶</a:t>
            </a:r>
            <a:r>
              <a:rPr lang="en-US" altLang="zh-CN" dirty="0" smtClean="0"/>
              <a:t>@</a:t>
            </a:r>
            <a:r>
              <a:rPr lang="zh-CN" altLang="en-US" dirty="0" smtClean="0"/>
              <a:t>北京师范大学</a:t>
            </a:r>
          </a:p>
        </p:txBody>
      </p:sp>
    </p:spTree>
    <p:extLst>
      <p:ext uri="{BB962C8B-B14F-4D97-AF65-F5344CB8AC3E}">
        <p14:creationId xmlns:p14="http://schemas.microsoft.com/office/powerpoint/2010/main" xmlns="" val="4118858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3221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20090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49082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0899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52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68953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82728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555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rightnessContrast bright="-50000" contrast="15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7544" y="130622"/>
            <a:ext cx="820891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C37D-08F5-4A8A-ACF4-47A03B889D18}" type="datetimeFigureOut">
              <a:rPr lang="zh-CN" altLang="en-US" smtClean="0"/>
              <a:pPr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王晶</a:t>
            </a:r>
            <a:r>
              <a:rPr lang="en-US" altLang="zh-CN" dirty="0" smtClean="0"/>
              <a:t>@</a:t>
            </a:r>
            <a:r>
              <a:rPr lang="zh-CN" altLang="en-US" dirty="0" smtClean="0"/>
              <a:t>北京师范大学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8051" y="44624"/>
            <a:ext cx="2345717" cy="792088"/>
            <a:chOff x="1740990" y="239943"/>
            <a:chExt cx="2746157" cy="1189586"/>
          </a:xfrm>
        </p:grpSpPr>
        <p:sp>
          <p:nvSpPr>
            <p:cNvPr id="9" name="TextBox 8"/>
            <p:cNvSpPr txBox="1"/>
            <p:nvPr/>
          </p:nvSpPr>
          <p:spPr>
            <a:xfrm>
              <a:off x="1740990" y="239943"/>
              <a:ext cx="2746157" cy="5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计算机导论</a:t>
              </a:r>
              <a:endParaRPr lang="zh-CN" altLang="en-US" sz="1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86615" y="874853"/>
              <a:ext cx="2194730" cy="5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bg1"/>
                  </a:solidFill>
                  <a:latin typeface="Arial Black" pitchFamily="34" charset="0"/>
                </a:rPr>
                <a:t>INTRODUCTION OF COMPUTERS</a:t>
              </a:r>
              <a:endParaRPr lang="zh-CN" altLang="en-US" sz="9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89529" y="843481"/>
              <a:ext cx="202321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66162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image" Target="../media/image60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12" Type="http://schemas.openxmlformats.org/officeDocument/2006/relationships/image" Target="../media/image5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11" Type="http://schemas.openxmlformats.org/officeDocument/2006/relationships/image" Target="../media/image58.emf"/><Relationship Id="rId5" Type="http://schemas.openxmlformats.org/officeDocument/2006/relationships/image" Target="../media/image52.emf"/><Relationship Id="rId15" Type="http://schemas.openxmlformats.org/officeDocument/2006/relationships/image" Target="../media/image6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Relationship Id="rId14" Type="http://schemas.openxmlformats.org/officeDocument/2006/relationships/image" Target="../media/image6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56792"/>
            <a:ext cx="9144000" cy="3525948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85800" y="1916832"/>
            <a:ext cx="3886200" cy="913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计算机导论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773288" y="3546410"/>
            <a:ext cx="5526904" cy="600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40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信息科学与技术</a:t>
            </a:r>
            <a:r>
              <a:rPr lang="zh-CN" altLang="en-US" sz="4000" b="1" dirty="0" smtClean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学院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809979" y="3381301"/>
            <a:ext cx="5116688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773288" y="2885429"/>
            <a:ext cx="432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Black" pitchFamily="34" charset="0"/>
              </a:rPr>
              <a:t>INTRODUCTION OF COMPUTERS</a:t>
            </a:r>
            <a:endParaRPr lang="zh-CN" alt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1" name="Picture 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9398" y="1724734"/>
            <a:ext cx="1297279" cy="129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809979" y="4295680"/>
            <a:ext cx="23391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400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授课教师</a:t>
            </a:r>
            <a:r>
              <a:rPr lang="zh-CN" altLang="en-US" sz="2400" dirty="0" smtClean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：王晶</a:t>
            </a:r>
            <a:endParaRPr lang="zh-CN" altLang="en-US" sz="2400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68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-50000" contrast="15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2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80535" y="1222614"/>
            <a:ext cx="8153400" cy="2133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例子：</a:t>
            </a:r>
            <a:endParaRPr lang="en-US" altLang="zh-CN" sz="2000" b="1" dirty="0" smtClean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明文：</a:t>
            </a:r>
            <a:r>
              <a:rPr lang="en-US" altLang="zh-CN" sz="2000" b="1" dirty="0" err="1" smtClean="0"/>
              <a:t>sevenyearsago</a:t>
            </a:r>
            <a:endParaRPr lang="en-US" altLang="zh-CN" sz="2000" b="1" dirty="0" smtClean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/>
              <a:t>密钥</a:t>
            </a:r>
            <a:r>
              <a:rPr lang="zh-CN" altLang="en-US" sz="2000" b="1" dirty="0" smtClean="0"/>
              <a:t>：</a:t>
            </a:r>
            <a:r>
              <a:rPr lang="en-US" altLang="zh-CN" sz="2000" b="1" dirty="0" smtClean="0"/>
              <a:t>3</a:t>
            </a:r>
            <a:endParaRPr lang="en-US" altLang="zh-CN" sz="2000" b="1" dirty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密文：</a:t>
            </a:r>
            <a:r>
              <a:rPr lang="en-US" altLang="zh-CN" sz="2000" b="1" dirty="0" smtClean="0"/>
              <a:t>VHYHABHDUVDIR</a:t>
            </a:r>
            <a:endParaRPr lang="en-US" altLang="zh-CN" sz="2000" b="1" dirty="0"/>
          </a:p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endParaRPr lang="en-US" altLang="zh-CN" sz="2000" b="1" dirty="0" smtClean="0"/>
          </a:p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endParaRPr lang="en-US" altLang="zh-CN" sz="2000" b="1" dirty="0" smtClean="0"/>
          </a:p>
        </p:txBody>
      </p:sp>
      <p:sp>
        <p:nvSpPr>
          <p:cNvPr id="3" name="矩形 2"/>
          <p:cNvSpPr/>
          <p:nvPr/>
        </p:nvSpPr>
        <p:spPr>
          <a:xfrm>
            <a:off x="5562600" y="4586470"/>
            <a:ext cx="3276600" cy="1143001"/>
          </a:xfrm>
          <a:prstGeom prst="rect">
            <a:avLst/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r>
              <a:rPr lang="zh-CN" altLang="en-US" sz="1800" dirty="0"/>
              <a:t>把明文的字母在字母表上向后</a:t>
            </a:r>
            <a:endParaRPr lang="en-US" altLang="zh-CN" sz="1800" dirty="0"/>
          </a:p>
          <a:p>
            <a:r>
              <a:rPr lang="zh-CN" altLang="en-US" sz="1800" dirty="0"/>
              <a:t>（或向前）按照一个固定数目</a:t>
            </a:r>
            <a:endParaRPr lang="en-US" altLang="zh-CN" sz="1800" dirty="0"/>
          </a:p>
          <a:p>
            <a:r>
              <a:rPr lang="zh-CN" altLang="en-US" sz="1800" dirty="0"/>
              <a:t>进行移位后变成密文。</a:t>
            </a:r>
            <a:endParaRPr 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573" y="5348718"/>
            <a:ext cx="3095238" cy="3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73" y="4038600"/>
            <a:ext cx="3133333" cy="342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973" y="4396175"/>
            <a:ext cx="3630413" cy="939060"/>
          </a:xfrm>
          <a:prstGeom prst="rect">
            <a:avLst/>
          </a:prstGeom>
        </p:spPr>
      </p:pic>
      <p:sp>
        <p:nvSpPr>
          <p:cNvPr id="25" name="圆角矩形标注 24"/>
          <p:cNvSpPr/>
          <p:nvPr/>
        </p:nvSpPr>
        <p:spPr bwMode="auto">
          <a:xfrm>
            <a:off x="4113025" y="3758250"/>
            <a:ext cx="1297175" cy="508950"/>
          </a:xfrm>
          <a:prstGeom prst="wedgeRoundRectCallout">
            <a:avLst>
              <a:gd name="adj1" fmla="val -60392"/>
              <a:gd name="adj2" fmla="val 189734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800" dirty="0" smtClean="0">
                <a:solidFill>
                  <a:srgbClr val="0033CC"/>
                </a:solidFill>
              </a:rPr>
              <a:t>移位三位</a:t>
            </a:r>
            <a:endParaRPr lang="zh-CN" altLang="en-US" sz="1800" dirty="0">
              <a:solidFill>
                <a:srgbClr val="0033CC"/>
              </a:solidFill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6591775" y="2289414"/>
            <a:ext cx="1508760" cy="685800"/>
          </a:xfrm>
          <a:prstGeom prst="ellipse">
            <a:avLst/>
          </a:prstGeom>
          <a:solidFill>
            <a:srgbClr val="2994FF"/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混淆</a:t>
            </a:r>
            <a:r>
              <a:rPr lang="zh-CN" altLang="en-US" dirty="0" smtClean="0">
                <a:solidFill>
                  <a:schemeClr val="tx1"/>
                </a:solidFill>
              </a:rPr>
              <a:t>原则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7020272" y="232159"/>
            <a:ext cx="2088232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Caesar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密码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2177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357640"/>
            <a:ext cx="2665688" cy="13705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352800"/>
            <a:ext cx="2614913" cy="14085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22585" y="5257800"/>
            <a:ext cx="5689070" cy="1008292"/>
          </a:xfrm>
          <a:prstGeom prst="rect">
            <a:avLst/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r>
              <a:rPr lang="zh-CN" altLang="en-US" sz="1800" dirty="0" smtClean="0"/>
              <a:t>按照 </a:t>
            </a:r>
            <a:r>
              <a:rPr lang="en-US" altLang="zh-CN" sz="1800" dirty="0" smtClean="0"/>
              <a:t>(1,2,3)</a:t>
            </a:r>
            <a:r>
              <a:rPr lang="zh-CN" altLang="en-US" sz="1800" dirty="0" smtClean="0"/>
              <a:t>→</a:t>
            </a:r>
            <a:r>
              <a:rPr lang="en-US" altLang="zh-CN" sz="1800" dirty="0" smtClean="0"/>
              <a:t>(3,2,1)</a:t>
            </a:r>
            <a:r>
              <a:rPr lang="zh-CN" altLang="en-US" sz="1800" dirty="0" smtClean="0"/>
              <a:t>的方式置换矩阵的行，然后</a:t>
            </a:r>
            <a:endParaRPr lang="en-US" altLang="zh-CN" sz="1800" dirty="0" smtClean="0"/>
          </a:p>
          <a:p>
            <a:r>
              <a:rPr lang="zh-CN" altLang="en-US" sz="1800" dirty="0" smtClean="0"/>
              <a:t>再按照</a:t>
            </a:r>
            <a:r>
              <a:rPr lang="en-US" altLang="zh-CN" sz="1800" dirty="0" smtClean="0"/>
              <a:t>(1,2,3,4)→(4,2,1,3)</a:t>
            </a:r>
            <a:r>
              <a:rPr lang="zh-CN" altLang="en-US" sz="1800" dirty="0" smtClean="0"/>
              <a:t> 的方式置换矩阵的列。</a:t>
            </a:r>
            <a:endParaRPr lang="en-US" altLang="zh-CN" sz="1800" dirty="0"/>
          </a:p>
        </p:txBody>
      </p:sp>
      <p:sp>
        <p:nvSpPr>
          <p:cNvPr id="2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73737" y="1287828"/>
            <a:ext cx="8153400" cy="184979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例子：</a:t>
            </a:r>
            <a:endParaRPr lang="en-US" altLang="zh-CN" sz="2000" b="1" dirty="0" smtClean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明文：</a:t>
            </a:r>
            <a:r>
              <a:rPr lang="en-US" altLang="zh-CN" sz="2000" b="1" dirty="0" err="1" smtClean="0"/>
              <a:t>attackatdawn</a:t>
            </a:r>
            <a:endParaRPr lang="en-US" altLang="zh-CN" sz="2000" b="1" dirty="0" smtClean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密文：</a:t>
            </a:r>
            <a:r>
              <a:rPr lang="en-US" altLang="zh-CN" sz="2000" b="1" dirty="0" smtClean="0"/>
              <a:t>NADWTKCAATAT</a:t>
            </a:r>
            <a:endParaRPr lang="en-US" altLang="zh-CN" sz="2000" b="1" dirty="0"/>
          </a:p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endParaRPr lang="en-US" altLang="zh-CN" sz="2000" b="1" dirty="0" smtClean="0"/>
          </a:p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endParaRPr lang="en-US" altLang="zh-CN" sz="2000" b="1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370971"/>
            <a:ext cx="2652994" cy="1408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544" y="4343400"/>
            <a:ext cx="2078319" cy="266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506" y="3492730"/>
            <a:ext cx="2078357" cy="2918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077" y="3497230"/>
            <a:ext cx="291956" cy="10913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220" y="3543930"/>
            <a:ext cx="355425" cy="10405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616" y="3543930"/>
            <a:ext cx="266569" cy="10659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6219" y="3531240"/>
            <a:ext cx="266569" cy="107865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 bwMode="auto">
          <a:xfrm>
            <a:off x="6784315" y="1907510"/>
            <a:ext cx="1508760" cy="685800"/>
          </a:xfrm>
          <a:prstGeom prst="ellipse">
            <a:avLst/>
          </a:prstGeom>
          <a:solidFill>
            <a:srgbClr val="2994FF"/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扩散</a:t>
            </a:r>
            <a:r>
              <a:rPr lang="zh-CN" altLang="en-US" dirty="0" smtClean="0">
                <a:solidFill>
                  <a:schemeClr val="tx1"/>
                </a:solidFill>
              </a:rPr>
              <a:t>原则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2762812" y="3927820"/>
            <a:ext cx="395006" cy="228600"/>
          </a:xfrm>
          <a:prstGeom prst="rightArrow">
            <a:avLst/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0" name="右箭头 19"/>
          <p:cNvSpPr/>
          <p:nvPr/>
        </p:nvSpPr>
        <p:spPr bwMode="auto">
          <a:xfrm>
            <a:off x="5814862" y="3928600"/>
            <a:ext cx="395006" cy="228600"/>
          </a:xfrm>
          <a:prstGeom prst="rightArrow">
            <a:avLst/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双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换位密码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63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533400" y="1219200"/>
            <a:ext cx="7696200" cy="678776"/>
          </a:xfrm>
          <a:prstGeom prst="roundRect">
            <a:avLst/>
          </a:prstGeom>
          <a:solidFill>
            <a:srgbClr val="6699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 anchor="ctr"/>
          <a:lstStyle/>
          <a:p>
            <a:pPr marL="111125">
              <a:lnSpc>
                <a:spcPct val="110000"/>
              </a:lnSpc>
            </a:pPr>
            <a:r>
              <a:rPr lang="en-US" altLang="zh-CN" sz="2400" dirty="0" smtClean="0"/>
              <a:t>《Information Theory of Secrecy Systems》</a:t>
            </a:r>
            <a:endParaRPr lang="zh-CN" altLang="en-US" sz="24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52" y="2132856"/>
            <a:ext cx="1776183" cy="244521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626" y="3531238"/>
            <a:ext cx="2281237" cy="3200400"/>
          </a:xfrm>
          <a:prstGeom prst="rect">
            <a:avLst/>
          </a:prstGeom>
        </p:spPr>
      </p:pic>
      <p:pic>
        <p:nvPicPr>
          <p:cNvPr id="34" name="内容占位符 3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2001519"/>
            <a:ext cx="4660063" cy="3027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5" name="爆炸形 1 34"/>
          <p:cNvSpPr/>
          <p:nvPr/>
        </p:nvSpPr>
        <p:spPr bwMode="auto">
          <a:xfrm>
            <a:off x="1371600" y="5129231"/>
            <a:ext cx="2895600" cy="1423969"/>
          </a:xfrm>
          <a:prstGeom prst="irregularSeal1">
            <a:avLst/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zh-CN" altLang="en-US" b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历史性的转折</a:t>
            </a:r>
            <a:endParaRPr lang="en-US" b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香农理论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709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密码算法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4182" y="2827958"/>
            <a:ext cx="7375636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对称加密（</a:t>
            </a:r>
            <a:r>
              <a:rPr lang="en-US" altLang="zh-CN" dirty="0"/>
              <a:t>Symmetric</a:t>
            </a:r>
            <a:r>
              <a:rPr lang="zh-CN" altLang="en-US" dirty="0"/>
              <a:t>）：加密密钥与解密相同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9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9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密码算法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非对称加密（</a:t>
            </a:r>
            <a:r>
              <a:rPr lang="en-US" altLang="zh-CN" dirty="0"/>
              <a:t>Asymmetric</a:t>
            </a:r>
            <a:r>
              <a:rPr lang="zh-CN" altLang="en-US" dirty="0"/>
              <a:t>）：加密密钥与解密</a:t>
            </a:r>
            <a:r>
              <a:rPr lang="zh-CN" altLang="en-US" dirty="0" smtClean="0"/>
              <a:t>密钥不同且成</a:t>
            </a:r>
            <a:r>
              <a:rPr lang="zh-CN" altLang="en-US" dirty="0"/>
              <a:t>对</a:t>
            </a:r>
            <a:r>
              <a:rPr lang="zh-CN" altLang="en-US" dirty="0" smtClean="0"/>
              <a:t>出现。</a:t>
            </a:r>
            <a:r>
              <a:rPr lang="zh-CN" altLang="en-US" dirty="0"/>
              <a:t>又称为</a:t>
            </a:r>
            <a:r>
              <a:rPr lang="zh-CN" altLang="en-US" dirty="0" smtClean="0"/>
              <a:t>公钥密码体制</a:t>
            </a:r>
            <a:r>
              <a:rPr lang="zh-CN" altLang="en-US" dirty="0"/>
              <a:t>。</a:t>
            </a:r>
          </a:p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7666" y="3311042"/>
            <a:ext cx="72086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65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 bwMode="auto">
          <a:xfrm>
            <a:off x="3440952" y="1250862"/>
            <a:ext cx="2202181" cy="685800"/>
          </a:xfrm>
          <a:prstGeom prst="ellipse">
            <a:avLst/>
          </a:prstGeom>
          <a:solidFill>
            <a:srgbClr val="CCCCFF"/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一轮迭代过程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395" y="1600093"/>
            <a:ext cx="1521025" cy="44643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847" y="2375572"/>
            <a:ext cx="336572" cy="132609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017219" y="3297715"/>
            <a:ext cx="1459781" cy="494910"/>
            <a:chOff x="5196533" y="3720648"/>
            <a:chExt cx="1459781" cy="49491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6533" y="3720648"/>
              <a:ext cx="1459781" cy="4949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4787" y="3798983"/>
              <a:ext cx="280151" cy="332581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837" y="3679785"/>
            <a:ext cx="1126665" cy="76226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104" y="4396967"/>
            <a:ext cx="1400596" cy="7625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6881" y="5051234"/>
            <a:ext cx="336572" cy="6234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4487" y="1401016"/>
            <a:ext cx="1315445" cy="418361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8797" y="5639340"/>
            <a:ext cx="520444" cy="6852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7050" y="3451034"/>
            <a:ext cx="1485169" cy="152280"/>
          </a:xfrm>
          <a:prstGeom prst="rect">
            <a:avLst/>
          </a:prstGeom>
        </p:spPr>
      </p:pic>
      <p:sp>
        <p:nvSpPr>
          <p:cNvPr id="33" name="圆角矩形标注 32"/>
          <p:cNvSpPr/>
          <p:nvPr/>
        </p:nvSpPr>
        <p:spPr bwMode="auto">
          <a:xfrm>
            <a:off x="4618231" y="1881311"/>
            <a:ext cx="1267242" cy="508950"/>
          </a:xfrm>
          <a:prstGeom prst="wedgeRoundRectCallout">
            <a:avLst>
              <a:gd name="adj1" fmla="val -102451"/>
              <a:gd name="adj2" fmla="val 7905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 smtClean="0">
                <a:solidFill>
                  <a:srgbClr val="0033CC"/>
                </a:solidFill>
              </a:rPr>
              <a:t>扩展置换表</a:t>
            </a:r>
            <a:endParaRPr lang="zh-CN" altLang="en-US" sz="1600" dirty="0">
              <a:solidFill>
                <a:srgbClr val="0033CC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 bwMode="auto">
          <a:xfrm>
            <a:off x="4572000" y="3957779"/>
            <a:ext cx="1313473" cy="508950"/>
          </a:xfrm>
          <a:prstGeom prst="wedgeRoundRectCallout">
            <a:avLst>
              <a:gd name="adj1" fmla="val -100560"/>
              <a:gd name="adj2" fmla="val 3576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dirty="0" smtClean="0">
                <a:solidFill>
                  <a:srgbClr val="0033CC"/>
                </a:solidFill>
              </a:rPr>
              <a:t>S</a:t>
            </a:r>
            <a:r>
              <a:rPr lang="zh-CN" altLang="en-US" sz="1600" dirty="0" smtClean="0">
                <a:solidFill>
                  <a:srgbClr val="0033CC"/>
                </a:solidFill>
              </a:rPr>
              <a:t>盒置换表</a:t>
            </a:r>
            <a:endParaRPr lang="zh-CN" altLang="en-US" sz="1600" dirty="0">
              <a:solidFill>
                <a:srgbClr val="0033CC"/>
              </a:solidFill>
            </a:endParaRPr>
          </a:p>
        </p:txBody>
      </p:sp>
      <p:sp>
        <p:nvSpPr>
          <p:cNvPr id="35" name="圆角矩形标注 34"/>
          <p:cNvSpPr/>
          <p:nvPr/>
        </p:nvSpPr>
        <p:spPr bwMode="auto">
          <a:xfrm>
            <a:off x="4847286" y="4977450"/>
            <a:ext cx="1172514" cy="508950"/>
          </a:xfrm>
          <a:prstGeom prst="wedgeRoundRectCallout">
            <a:avLst>
              <a:gd name="adj1" fmla="val -107641"/>
              <a:gd name="adj2" fmla="val -44046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dirty="0">
                <a:solidFill>
                  <a:srgbClr val="0033CC"/>
                </a:solidFill>
              </a:rPr>
              <a:t>P</a:t>
            </a:r>
            <a:r>
              <a:rPr lang="zh-CN" altLang="en-US" sz="1600" dirty="0" smtClean="0">
                <a:solidFill>
                  <a:srgbClr val="0033CC"/>
                </a:solidFill>
              </a:rPr>
              <a:t>置换表</a:t>
            </a:r>
            <a:endParaRPr lang="zh-CN" altLang="en-US" sz="1600" dirty="0">
              <a:solidFill>
                <a:srgbClr val="0033CC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7531" y="1141243"/>
            <a:ext cx="520444" cy="3933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9639" y="1513367"/>
            <a:ext cx="152325" cy="4441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6110" y="1913889"/>
            <a:ext cx="1243988" cy="507600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与过程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0672" y="953164"/>
            <a:ext cx="2298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加密算法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63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124744"/>
            <a:ext cx="5732053" cy="10671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150557"/>
            <a:ext cx="5732053" cy="9305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064957"/>
            <a:ext cx="5732053" cy="9471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1" y="4000139"/>
            <a:ext cx="5732053" cy="9227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1" y="4904148"/>
            <a:ext cx="5732053" cy="101479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962400" y="1553192"/>
            <a:ext cx="1219200" cy="415855"/>
          </a:xfrm>
          <a:prstGeom prst="rect">
            <a:avLst/>
          </a:prstGeom>
          <a:solidFill>
            <a:srgbClr val="CCCC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zh-CN" alt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发射信号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62400" y="3395690"/>
            <a:ext cx="1219200" cy="415855"/>
          </a:xfrm>
          <a:prstGeom prst="rect">
            <a:avLst/>
          </a:prstGeom>
          <a:solidFill>
            <a:srgbClr val="CCCC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zh-CN" alt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安全协议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03965" y="5274488"/>
            <a:ext cx="1219200" cy="415855"/>
          </a:xfrm>
          <a:prstGeom prst="rect">
            <a:avLst/>
          </a:prstGeom>
          <a:solidFill>
            <a:srgbClr val="CCCC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zh-CN" alt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数据传输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实现与应用</a:t>
            </a:r>
          </a:p>
        </p:txBody>
      </p:sp>
      <p:sp>
        <p:nvSpPr>
          <p:cNvPr id="1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15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932040" y="6036899"/>
            <a:ext cx="248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08025" indent="0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……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93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83568" y="1052736"/>
            <a:ext cx="7703765" cy="3096344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altLang="zh-CN" dirty="0"/>
              <a:t>Core </a:t>
            </a:r>
            <a:r>
              <a:rPr lang="en-US" altLang="zh-CN" dirty="0" smtClean="0"/>
              <a:t>concepts:</a:t>
            </a:r>
            <a:endParaRPr lang="en-US" altLang="zh-CN" dirty="0"/>
          </a:p>
          <a:p>
            <a:pPr marL="839788" indent="-4572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机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密性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800" dirty="0"/>
              <a:t>Confidentiality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)</a:t>
            </a:r>
          </a:p>
          <a:p>
            <a:pPr marL="839788" indent="-4572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完整性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800" dirty="0"/>
              <a:t>Integrity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)</a:t>
            </a:r>
          </a:p>
          <a:p>
            <a:pPr marL="839788" indent="-4572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可用性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800" dirty="0" smtClean="0"/>
              <a:t>Availability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4.5.3 </a:t>
            </a:r>
            <a:r>
              <a:rPr lang="zh-CN" altLang="en-US" dirty="0" smtClean="0"/>
              <a:t>信息安全技术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基本属性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4033632"/>
            <a:ext cx="6246440" cy="2203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8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Accountability, Auditability,    </a:t>
            </a:r>
          </a:p>
          <a:p>
            <a:pPr marL="538163"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8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Authenticity/Trustworthiness</a:t>
            </a:r>
            <a:r>
              <a:rPr lang="en-US" altLang="zh-CN" sz="28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, </a:t>
            </a:r>
          </a:p>
          <a:p>
            <a:pPr marL="538163"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8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Non-repudiation</a:t>
            </a:r>
            <a:r>
              <a:rPr lang="en-US" altLang="zh-CN" sz="28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, Privacy.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04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4.5.3 </a:t>
            </a:r>
            <a:r>
              <a:rPr lang="zh-CN" altLang="en-US" dirty="0"/>
              <a:t>信息安全技术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安全协议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7003" y="1196752"/>
            <a:ext cx="5989993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713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4.5.3 </a:t>
            </a:r>
            <a:r>
              <a:rPr lang="zh-CN" altLang="en-US" dirty="0"/>
              <a:t>信息安全技术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16624"/>
          </a:xfrm>
        </p:spPr>
        <p:txBody>
          <a:bodyPr>
            <a:normAutofit lnSpcReduction="10000"/>
          </a:bodyPr>
          <a:lstStyle/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防火墙</a:t>
            </a:r>
            <a:r>
              <a:rPr lang="zh-CN" altLang="en-US" dirty="0"/>
              <a:t>技术</a:t>
            </a:r>
          </a:p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入侵</a:t>
            </a:r>
            <a:r>
              <a:rPr lang="zh-CN" altLang="en-US" dirty="0"/>
              <a:t>检测技术</a:t>
            </a:r>
          </a:p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安全</a:t>
            </a:r>
            <a:r>
              <a:rPr lang="zh-CN" altLang="en-US" dirty="0"/>
              <a:t>扫描技术</a:t>
            </a:r>
          </a:p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虚拟专用网技术</a:t>
            </a:r>
            <a:endParaRPr lang="en-US" altLang="zh-CN" dirty="0" smtClean="0"/>
          </a:p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无线网络安全技术</a:t>
            </a:r>
            <a:endParaRPr lang="en-US" altLang="zh-CN" dirty="0" smtClean="0"/>
          </a:p>
          <a:p>
            <a:pPr marL="708025" indent="0">
              <a:lnSpc>
                <a:spcPct val="200000"/>
              </a:lnSpc>
              <a:buNone/>
            </a:pPr>
            <a:r>
              <a:rPr lang="en-US" altLang="zh-CN" dirty="0" smtClean="0"/>
              <a:t>                      more ……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安全技术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523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ysClr val="windowText" lastClr="000000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2476335" y="474133"/>
            <a:ext cx="5047993" cy="92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2557964" y="1631601"/>
            <a:ext cx="5038372" cy="47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.5.1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概述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.2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密码学基础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.3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安全技术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.4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安全管理与</a:t>
            </a:r>
            <a:r>
              <a: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法规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.5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安全实现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4.5.4 </a:t>
            </a:r>
            <a:r>
              <a:rPr lang="zh-CN" altLang="en-US" dirty="0"/>
              <a:t>信息</a:t>
            </a:r>
            <a:r>
              <a:rPr lang="zh-CN" altLang="en-US" dirty="0" smtClean="0"/>
              <a:t>安全管理与法规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9361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/>
              <a:t>“三分技术，七分管理</a:t>
            </a:r>
            <a:r>
              <a:rPr lang="zh-CN" altLang="en-US" sz="3200" dirty="0" smtClean="0"/>
              <a:t>”</a:t>
            </a:r>
            <a:endParaRPr lang="zh-CN" altLang="en-US" sz="32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452320" y="232159"/>
            <a:ext cx="165618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安全管理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19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49784" y="2078075"/>
            <a:ext cx="8229600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内容：人事管理、设备管理、场地管理、存储媒体管理、软件管理、网络管理、密钥管理。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41061" y="3535462"/>
            <a:ext cx="8229600" cy="2694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原则：规范原则、预防原则、立足国内原则、成熟技术选择原则、重视实效原则、系统化原则、均衡防护原则、分权制衡原则、应急原则和灾难恢复原则。</a:t>
            </a:r>
            <a:endParaRPr lang="en-US" dirty="0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04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4.5.4 </a:t>
            </a:r>
            <a:r>
              <a:rPr lang="zh-CN" altLang="en-US" dirty="0"/>
              <a:t>信息</a:t>
            </a:r>
            <a:r>
              <a:rPr lang="zh-CN" altLang="en-US" dirty="0" smtClean="0"/>
              <a:t>安全管理与</a:t>
            </a:r>
            <a:r>
              <a:rPr lang="zh-CN" altLang="en-US" dirty="0"/>
              <a:t>法规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9361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/>
              <a:t>“信息安全法律是信息安全的第一道防线。</a:t>
            </a:r>
            <a:r>
              <a:rPr lang="zh-CN" altLang="en-US" sz="3200" dirty="0" smtClean="0"/>
              <a:t>”</a:t>
            </a:r>
            <a:endParaRPr lang="zh-CN" altLang="en-US" sz="32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452320" y="232159"/>
            <a:ext cx="165618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安全法律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79303" y="2625502"/>
            <a:ext cx="8229600" cy="23626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 smtClean="0"/>
              <a:t>目标：运用法律手段遏制安全威胁的发生，使人们自觉遵守法律不进行违法活动。提高人们的安全意识，从而保护信息安全，营造良好社会环境。</a:t>
            </a:r>
            <a:endParaRPr lang="zh-CN" altLang="en-US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47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075412" y="3226899"/>
            <a:ext cx="1752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800" b="1" dirty="0"/>
              <a:t>安全模型</a:t>
            </a:r>
          </a:p>
          <a:p>
            <a:pPr algn="ctr" eaLnBrk="0" hangingPunct="0"/>
            <a:r>
              <a:rPr lang="en-US" altLang="zh-CN" sz="2800" b="1" dirty="0"/>
              <a:t>MP</a:t>
            </a:r>
            <a:r>
              <a:rPr lang="en-US" altLang="zh-CN" sz="2800" b="1" baseline="30000" dirty="0"/>
              <a:t>2</a:t>
            </a:r>
            <a:r>
              <a:rPr lang="en-US" altLang="zh-CN" sz="2800" b="1" dirty="0"/>
              <a:t>DRR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92616" y="4353131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dirty="0"/>
              <a:t>M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1225627" y="2480923"/>
            <a:ext cx="1143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/>
              <a:t>P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428559" y="1713987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/>
              <a:t>P</a:t>
            </a: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5694315" y="2366995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/>
              <a:t>D</a:t>
            </a: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5665440" y="4349711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dirty="0"/>
              <a:t>R</a:t>
            </a: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3423567" y="4959283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/>
              <a:t>R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67819" y="1957703"/>
            <a:ext cx="1828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安全策略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56576" y="3849075"/>
            <a:ext cx="1624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 smtClean="0"/>
              <a:t>安全管理</a:t>
            </a:r>
            <a:endParaRPr lang="zh-CN" altLang="en-US" sz="2800" b="1" dirty="0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2587012" y="5862216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备份与恢复机制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 flipV="1">
            <a:off x="2360812" y="2933022"/>
            <a:ext cx="706785" cy="373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6761115" y="4261433"/>
            <a:ext cx="234738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安全响应机制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2224611" y="4065098"/>
            <a:ext cx="852983" cy="52846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3952803" y="4065099"/>
            <a:ext cx="0" cy="8941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4828011" y="4065099"/>
            <a:ext cx="875210" cy="52846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4828012" y="2872870"/>
            <a:ext cx="921791" cy="40014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V="1">
            <a:off x="3952803" y="2461670"/>
            <a:ext cx="0" cy="76693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732240" y="2279157"/>
            <a:ext cx="2376264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入侵检测机制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762175" y="1179981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访问控制机制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4.5.5</a:t>
            </a:r>
            <a:r>
              <a:rPr lang="zh-CN" altLang="en-US" dirty="0"/>
              <a:t> </a:t>
            </a:r>
            <a:r>
              <a:rPr lang="zh-CN" altLang="en-US" dirty="0" smtClean="0"/>
              <a:t>信息安全实现</a:t>
            </a:r>
            <a:endParaRPr lang="en-US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安全模型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76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490764" y="1196752"/>
            <a:ext cx="6033564" cy="5017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22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4.5.5</a:t>
            </a:r>
            <a:r>
              <a:rPr lang="zh-CN" altLang="en-US" dirty="0"/>
              <a:t> 信息安全实现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体系</a:t>
            </a: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62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后续课程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196752"/>
            <a:ext cx="822960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7913">
              <a:buNone/>
            </a:pPr>
            <a:r>
              <a:rPr lang="zh-CN" altLang="en-US" dirty="0" smtClean="0"/>
              <a:t>后续课程：</a:t>
            </a:r>
            <a:endParaRPr lang="en-US" altLang="zh-CN" dirty="0" smtClean="0"/>
          </a:p>
          <a:p>
            <a:pPr marL="1077913">
              <a:lnSpc>
                <a:spcPct val="200000"/>
              </a:lnSpc>
              <a:buNone/>
            </a:pPr>
            <a:r>
              <a:rPr lang="en-US" altLang="zh-CN" dirty="0" smtClean="0"/>
              <a:t>《</a:t>
            </a:r>
            <a:r>
              <a:rPr lang="zh-CN" altLang="en-US" dirty="0" smtClean="0"/>
              <a:t>密码学与信息安全</a:t>
            </a:r>
            <a:r>
              <a:rPr lang="en-US" altLang="zh-CN" dirty="0" smtClean="0"/>
              <a:t>》</a:t>
            </a:r>
          </a:p>
          <a:p>
            <a:pPr marL="1077913">
              <a:buNone/>
            </a:pPr>
            <a:endParaRPr lang="en-US" altLang="zh-CN" dirty="0" smtClean="0"/>
          </a:p>
          <a:p>
            <a:pPr marL="1077913">
              <a:buNone/>
            </a:pPr>
            <a:endParaRPr lang="en-US" altLang="zh-CN" dirty="0"/>
          </a:p>
          <a:p>
            <a:pPr marL="1077913">
              <a:buNone/>
            </a:pPr>
            <a:r>
              <a:rPr lang="zh-CN" altLang="en-US" sz="2400" dirty="0"/>
              <a:t>欢迎讨论交流</a:t>
            </a:r>
            <a:endParaRPr lang="en-US" altLang="zh-CN" sz="2400" dirty="0"/>
          </a:p>
          <a:p>
            <a:pPr marL="1077913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altLang="zh-CN" sz="2000" dirty="0">
                <a:ea typeface="黑体" pitchFamily="49" charset="-122"/>
              </a:rPr>
              <a:t>Email</a:t>
            </a:r>
            <a:r>
              <a:rPr lang="zh-CN" altLang="en-US" sz="2000" dirty="0">
                <a:ea typeface="黑体" pitchFamily="49" charset="-122"/>
              </a:rPr>
              <a:t>： </a:t>
            </a:r>
            <a:r>
              <a:rPr lang="en-US" altLang="zh-CN" sz="2000" dirty="0">
                <a:ea typeface="黑体" pitchFamily="49" charset="-122"/>
              </a:rPr>
              <a:t>j.wang@bnu.edu.cn</a:t>
            </a:r>
          </a:p>
          <a:p>
            <a:pPr marL="1077913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altLang="zh-CN" sz="2000" dirty="0" smtClean="0">
                <a:ea typeface="黑体" pitchFamily="49" charset="-122"/>
              </a:rPr>
              <a:t>Tel    </a:t>
            </a:r>
            <a:r>
              <a:rPr lang="zh-CN" altLang="en-US" sz="2000" dirty="0" smtClean="0">
                <a:ea typeface="黑体" pitchFamily="49" charset="-122"/>
              </a:rPr>
              <a:t>： </a:t>
            </a:r>
            <a:r>
              <a:rPr lang="en-US" altLang="zh-CN" sz="2000" dirty="0">
                <a:ea typeface="黑体" pitchFamily="49" charset="-122"/>
              </a:rPr>
              <a:t>13651202686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4168" y="4221088"/>
            <a:ext cx="1584176" cy="961257"/>
          </a:xfrm>
          <a:prstGeom prst="rect">
            <a:avLst/>
          </a:prstGeom>
        </p:spPr>
      </p:pic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01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思考问题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1.  </a:t>
            </a:r>
            <a:r>
              <a:rPr lang="zh-CN" altLang="en-US" dirty="0" smtClean="0"/>
              <a:t>应用</a:t>
            </a:r>
            <a:r>
              <a:rPr lang="zh-CN" altLang="en-US" dirty="0"/>
              <a:t>公钥</a:t>
            </a:r>
            <a:r>
              <a:rPr lang="zh-CN" altLang="en-US" dirty="0" smtClean="0"/>
              <a:t>加密实现数字签名的原理？</a:t>
            </a:r>
            <a:endParaRPr lang="en-US" altLang="zh-CN" dirty="0" smtClean="0"/>
          </a:p>
          <a:p>
            <a:pPr>
              <a:lnSpc>
                <a:spcPct val="170000"/>
              </a:lnSpc>
            </a:pPr>
            <a:r>
              <a:rPr lang="en-US" altLang="zh-CN" dirty="0" smtClean="0"/>
              <a:t>2. 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TCP/IP</a:t>
            </a:r>
            <a:r>
              <a:rPr lang="zh-CN" altLang="en-US" dirty="0" smtClean="0"/>
              <a:t>协议层次结构里，为了用下列方法过</a:t>
            </a:r>
            <a:r>
              <a:rPr lang="en-US" altLang="zh-CN" dirty="0" smtClean="0"/>
              <a:t>	</a:t>
            </a:r>
            <a:r>
              <a:rPr lang="zh-CN" altLang="en-US" dirty="0" smtClean="0"/>
              <a:t>滤进入的通信流，防火墙应该设置在哪一层？</a:t>
            </a:r>
            <a:endParaRPr lang="en-US" altLang="zh-CN" dirty="0" smtClean="0"/>
          </a:p>
          <a:p>
            <a:pPr marL="984250" indent="0">
              <a:lnSpc>
                <a:spcPct val="170000"/>
              </a:lnSpc>
              <a:buNone/>
            </a:pPr>
            <a:r>
              <a:rPr lang="en-US" altLang="zh-CN" dirty="0" smtClean="0"/>
              <a:t>A. </a:t>
            </a:r>
            <a:r>
              <a:rPr lang="zh-CN" altLang="en-US" dirty="0" smtClean="0"/>
              <a:t>报文内容</a:t>
            </a:r>
            <a:endParaRPr lang="en-US" altLang="zh-CN" dirty="0" smtClean="0"/>
          </a:p>
          <a:p>
            <a:pPr marL="984250" indent="0">
              <a:lnSpc>
                <a:spcPct val="170000"/>
              </a:lnSpc>
              <a:buNone/>
            </a:pPr>
            <a:r>
              <a:rPr lang="en-US" altLang="zh-CN" dirty="0"/>
              <a:t>B</a:t>
            </a:r>
            <a:r>
              <a:rPr lang="en-US" altLang="zh-CN" dirty="0" smtClean="0"/>
              <a:t>. </a:t>
            </a:r>
            <a:r>
              <a:rPr lang="zh-CN" altLang="en-US" dirty="0" smtClean="0"/>
              <a:t>源地址</a:t>
            </a:r>
            <a:endParaRPr lang="en-US" altLang="zh-CN" dirty="0" smtClean="0"/>
          </a:p>
          <a:p>
            <a:pPr marL="984250" indent="0">
              <a:lnSpc>
                <a:spcPct val="170000"/>
              </a:lnSpc>
              <a:buNone/>
            </a:pPr>
            <a:r>
              <a:rPr lang="en-US" altLang="zh-CN" dirty="0" smtClean="0"/>
              <a:t>C. </a:t>
            </a:r>
            <a:r>
              <a:rPr lang="zh-CN" altLang="en-US" dirty="0" smtClean="0"/>
              <a:t>应用类型</a:t>
            </a:r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80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6150947" y="282506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latin typeface="微软雅黑" pitchFamily="34" charset="-122"/>
                <a:ea typeface="微软雅黑" pitchFamily="34" charset="-122"/>
              </a:rPr>
              <a:t>谢谢</a:t>
            </a:r>
            <a:endParaRPr lang="zh-CN" altLang="en-US" sz="7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4" descr="C:\Users\Thinkpad\Desktop\单车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02398"/>
            <a:ext cx="8640960" cy="560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"/>
          <p:cNvSpPr txBox="1"/>
          <p:nvPr/>
        </p:nvSpPr>
        <p:spPr>
          <a:xfrm>
            <a:off x="1676579" y="352481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  <a:endParaRPr lang="zh-CN" altLang="en-US" sz="7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8841" y="5157192"/>
            <a:ext cx="1224136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7577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网络空间安全概述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1048"/>
            <a:ext cx="2660898" cy="235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02092"/>
            <a:ext cx="3097987" cy="199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6472" y="4077072"/>
            <a:ext cx="3981928" cy="224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9507" y="1202092"/>
            <a:ext cx="2268972" cy="142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4259" y="1529250"/>
            <a:ext cx="4324141" cy="219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485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237546"/>
            <a:ext cx="2698579" cy="197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1" y="1196752"/>
            <a:ext cx="3888432" cy="250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1359" y="3436823"/>
            <a:ext cx="4387105" cy="308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3595" y="4293096"/>
            <a:ext cx="3168352" cy="21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13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7417" y="4077072"/>
            <a:ext cx="2801007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16523"/>
            <a:ext cx="2899619" cy="21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0357" y="2384431"/>
            <a:ext cx="3169715" cy="234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75898"/>
            <a:ext cx="4032448" cy="255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20231"/>
            <a:ext cx="311467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743683"/>
            <a:ext cx="2441228" cy="162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93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45024"/>
            <a:ext cx="3993937" cy="258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3596" y="1268760"/>
            <a:ext cx="41529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60182" y="3284984"/>
            <a:ext cx="3732298" cy="324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7613" y="1484784"/>
            <a:ext cx="2937878" cy="197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29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089040"/>
            <a:ext cx="47625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40768"/>
            <a:ext cx="3917523" cy="284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900" y="1312628"/>
            <a:ext cx="3810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763290"/>
            <a:ext cx="4104456" cy="308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966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67733"/>
            <a:ext cx="4392488" cy="322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96752"/>
            <a:ext cx="36099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50723"/>
            <a:ext cx="28860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00364"/>
            <a:ext cx="3672408" cy="270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54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12776"/>
            <a:ext cx="5832648" cy="405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5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Calibri"/>
            <a:ea typeface="宋体"/>
            <a:cs typeface="+mn-cs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634</Words>
  <Application>Microsoft Office PowerPoint</Application>
  <PresentationFormat>全屏显示(4:3)</PresentationFormat>
  <Paragraphs>176</Paragraphs>
  <Slides>26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Office 主题</vt:lpstr>
      <vt:lpstr>自定义设计方案</vt:lpstr>
      <vt:lpstr>幻灯片 1</vt:lpstr>
      <vt:lpstr>幻灯片 2</vt:lpstr>
      <vt:lpstr>4.5.1 网络空间安全概述</vt:lpstr>
      <vt:lpstr>4.5.1 网络空间安全概述</vt:lpstr>
      <vt:lpstr>4.5.1 网络空间安全概述</vt:lpstr>
      <vt:lpstr>4.5.1 网络空间安全概述</vt:lpstr>
      <vt:lpstr>4.5.1 网络空间安全概述</vt:lpstr>
      <vt:lpstr>4.5.1 网络空间安全概述</vt:lpstr>
      <vt:lpstr>4.5.1 网络空间安全概述</vt:lpstr>
      <vt:lpstr>4.5.2 密码学基础</vt:lpstr>
      <vt:lpstr>4.5.2 密码学基础</vt:lpstr>
      <vt:lpstr>4.5.2 密码学基础</vt:lpstr>
      <vt:lpstr>4.5.2 密码学基础</vt:lpstr>
      <vt:lpstr>4.5.2 密码学基础</vt:lpstr>
      <vt:lpstr>4.5.2 密码学基础</vt:lpstr>
      <vt:lpstr>4.5.2 密码学基础</vt:lpstr>
      <vt:lpstr>4.5.3 信息安全技术</vt:lpstr>
      <vt:lpstr>4.5.3 信息安全技术</vt:lpstr>
      <vt:lpstr>4.5.3 信息安全技术</vt:lpstr>
      <vt:lpstr>4.5.4 信息安全管理与法规</vt:lpstr>
      <vt:lpstr>4.5.4 信息安全管理与法规</vt:lpstr>
      <vt:lpstr>4.5.5 信息安全实现</vt:lpstr>
      <vt:lpstr>4.5.5 信息安全实现</vt:lpstr>
      <vt:lpstr>后续课程</vt:lpstr>
      <vt:lpstr>思考问题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XiaYe</dc:creator>
  <cp:lastModifiedBy>USER-</cp:lastModifiedBy>
  <cp:revision>111</cp:revision>
  <dcterms:created xsi:type="dcterms:W3CDTF">2015-12-05T05:58:07Z</dcterms:created>
  <dcterms:modified xsi:type="dcterms:W3CDTF">2017-05-26T04:58:45Z</dcterms:modified>
  <cp:contentStatus/>
</cp:coreProperties>
</file>